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6858000" cy="9144000"/>
  <p:embeddedFontLst>
    <p:embeddedFont>
      <p:font typeface="210 디딤고딕 Light" panose="020B0600000101010101" charset="-127"/>
      <p:regular r:id="rId29"/>
    </p:embeddedFont>
    <p:embeddedFont>
      <p:font typeface="210 디딤고딕" panose="020B0600000101010101" charset="-127"/>
      <p:regular r:id="rId30"/>
    </p:embeddedFont>
    <p:embeddedFont>
      <p:font typeface="TDTD타이틀굴림" panose="020B0600000101010101" charset="-127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210 디딤고딕 Bold" panose="020B0600000101010101" charset="-127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36" y="5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82174" y="4457226"/>
            <a:ext cx="11480369" cy="3498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100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DB 파이널 프로젝트</a:t>
            </a:r>
          </a:p>
          <a:p>
            <a:pPr algn="l">
              <a:lnSpc>
                <a:spcPts val="14000"/>
              </a:lnSpc>
              <a:spcBef>
                <a:spcPct val="0"/>
              </a:spcBef>
            </a:pPr>
            <a:endParaRPr lang="en-US" sz="10000">
              <a:solidFill>
                <a:srgbClr val="F6FBFE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682174" y="3721324"/>
            <a:ext cx="5721708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PROJECT</a:t>
            </a:r>
          </a:p>
          <a:p>
            <a:pPr marL="0" lvl="0" indent="0" algn="l">
              <a:lnSpc>
                <a:spcPts val="5040"/>
              </a:lnSpc>
            </a:pPr>
            <a:endParaRPr lang="en-US" sz="3600">
              <a:solidFill>
                <a:srgbClr val="F6FBFE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2682174" y="1028700"/>
            <a:ext cx="2596762" cy="910428"/>
            <a:chOff x="0" y="0"/>
            <a:chExt cx="3462350" cy="121390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850164" y="16083"/>
              <a:ext cx="2612186" cy="11978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F6FBFE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새 폴더 조</a:t>
              </a:r>
            </a:p>
            <a:p>
              <a:pPr marL="0" lvl="0" indent="0" algn="l">
                <a:lnSpc>
                  <a:spcPts val="3640"/>
                </a:lnSpc>
              </a:pPr>
              <a:endParaRPr lang="en-US" sz="26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740966" y="8876030"/>
            <a:ext cx="2026166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2024.09.09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82174" y="8876030"/>
            <a:ext cx="4649895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정지용, 이명균, 이현건, 백승헌</a:t>
            </a:r>
          </a:p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endParaRPr lang="en-US" sz="2199">
              <a:solidFill>
                <a:srgbClr val="F6FBFE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7426641" y="8962225"/>
            <a:ext cx="0" cy="249374"/>
          </a:xfrm>
          <a:prstGeom prst="line">
            <a:avLst/>
          </a:prstGeom>
          <a:ln w="19050" cap="flat">
            <a:solidFill>
              <a:srgbClr val="F2F7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9921527" y="8962225"/>
            <a:ext cx="0" cy="249374"/>
          </a:xfrm>
          <a:prstGeom prst="line">
            <a:avLst/>
          </a:prstGeom>
          <a:ln w="19050" cap="flat">
            <a:solidFill>
              <a:srgbClr val="F2F7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7FF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7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426903" y="4345956"/>
            <a:ext cx="13434194" cy="1595089"/>
          </a:xfrm>
          <a:custGeom>
            <a:avLst/>
            <a:gdLst/>
            <a:ahLst/>
            <a:cxnLst/>
            <a:rect l="l" t="t" r="r" b="b"/>
            <a:pathLst>
              <a:path w="13434194" h="1595089">
                <a:moveTo>
                  <a:pt x="0" y="0"/>
                </a:moveTo>
                <a:lnTo>
                  <a:pt x="13434194" y="0"/>
                </a:lnTo>
                <a:lnTo>
                  <a:pt x="13434194" y="1595088"/>
                </a:lnTo>
                <a:lnTo>
                  <a:pt x="0" y="15950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2174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테이블 명세서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7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450433" y="3712012"/>
            <a:ext cx="13387134" cy="2862977"/>
          </a:xfrm>
          <a:custGeom>
            <a:avLst/>
            <a:gdLst/>
            <a:ahLst/>
            <a:cxnLst/>
            <a:rect l="l" t="t" r="r" b="b"/>
            <a:pathLst>
              <a:path w="13387134" h="2862977">
                <a:moveTo>
                  <a:pt x="0" y="0"/>
                </a:moveTo>
                <a:lnTo>
                  <a:pt x="13387134" y="0"/>
                </a:lnTo>
                <a:lnTo>
                  <a:pt x="13387134" y="2862976"/>
                </a:lnTo>
                <a:lnTo>
                  <a:pt x="0" y="28629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2174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테이블 명세서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7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429742" y="3533358"/>
            <a:ext cx="13428517" cy="3220285"/>
          </a:xfrm>
          <a:custGeom>
            <a:avLst/>
            <a:gdLst/>
            <a:ahLst/>
            <a:cxnLst/>
            <a:rect l="l" t="t" r="r" b="b"/>
            <a:pathLst>
              <a:path w="13428517" h="3220285">
                <a:moveTo>
                  <a:pt x="0" y="0"/>
                </a:moveTo>
                <a:lnTo>
                  <a:pt x="13428516" y="0"/>
                </a:lnTo>
                <a:lnTo>
                  <a:pt x="13428516" y="3220284"/>
                </a:lnTo>
                <a:lnTo>
                  <a:pt x="0" y="3220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2174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테이블 명세서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7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477503" y="3688452"/>
            <a:ext cx="13332993" cy="2910096"/>
          </a:xfrm>
          <a:custGeom>
            <a:avLst/>
            <a:gdLst/>
            <a:ahLst/>
            <a:cxnLst/>
            <a:rect l="l" t="t" r="r" b="b"/>
            <a:pathLst>
              <a:path w="13332993" h="2910096">
                <a:moveTo>
                  <a:pt x="0" y="0"/>
                </a:moveTo>
                <a:lnTo>
                  <a:pt x="13332994" y="0"/>
                </a:lnTo>
                <a:lnTo>
                  <a:pt x="13332994" y="2910096"/>
                </a:lnTo>
                <a:lnTo>
                  <a:pt x="0" y="29100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2174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테이블 명세서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AABC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404379" y="4166342"/>
            <a:ext cx="13479242" cy="1954317"/>
          </a:xfrm>
          <a:custGeom>
            <a:avLst/>
            <a:gdLst/>
            <a:ahLst/>
            <a:cxnLst/>
            <a:rect l="l" t="t" r="r" b="b"/>
            <a:pathLst>
              <a:path w="13479242" h="1954317">
                <a:moveTo>
                  <a:pt x="0" y="0"/>
                </a:moveTo>
                <a:lnTo>
                  <a:pt x="13479242" y="0"/>
                </a:lnTo>
                <a:lnTo>
                  <a:pt x="13479242" y="1954316"/>
                </a:lnTo>
                <a:lnTo>
                  <a:pt x="0" y="19543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0803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테이블 명세서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AABC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370324" y="4049573"/>
            <a:ext cx="13547353" cy="2187854"/>
          </a:xfrm>
          <a:custGeom>
            <a:avLst/>
            <a:gdLst/>
            <a:ahLst/>
            <a:cxnLst/>
            <a:rect l="l" t="t" r="r" b="b"/>
            <a:pathLst>
              <a:path w="13547353" h="2187854">
                <a:moveTo>
                  <a:pt x="0" y="0"/>
                </a:moveTo>
                <a:lnTo>
                  <a:pt x="13547352" y="0"/>
                </a:lnTo>
                <a:lnTo>
                  <a:pt x="13547352" y="2187854"/>
                </a:lnTo>
                <a:lnTo>
                  <a:pt x="0" y="21878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0803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테이블 명세서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AABC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489703" y="3997600"/>
            <a:ext cx="5308594" cy="2874409"/>
          </a:xfrm>
          <a:custGeom>
            <a:avLst/>
            <a:gdLst/>
            <a:ahLst/>
            <a:cxnLst/>
            <a:rect l="l" t="t" r="r" b="b"/>
            <a:pathLst>
              <a:path w="5308594" h="2874409">
                <a:moveTo>
                  <a:pt x="0" y="0"/>
                </a:moveTo>
                <a:lnTo>
                  <a:pt x="5308594" y="0"/>
                </a:lnTo>
                <a:lnTo>
                  <a:pt x="5308594" y="2874409"/>
                </a:lnTo>
                <a:lnTo>
                  <a:pt x="0" y="28744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5400000">
            <a:off x="9109820" y="8286861"/>
            <a:ext cx="1120066" cy="511030"/>
          </a:xfrm>
          <a:custGeom>
            <a:avLst/>
            <a:gdLst/>
            <a:ahLst/>
            <a:cxnLst/>
            <a:rect l="l" t="t" r="r" b="b"/>
            <a:pathLst>
              <a:path w="1120066" h="511030">
                <a:moveTo>
                  <a:pt x="0" y="0"/>
                </a:moveTo>
                <a:lnTo>
                  <a:pt x="1120066" y="0"/>
                </a:lnTo>
                <a:lnTo>
                  <a:pt x="1120066" y="511030"/>
                </a:lnTo>
                <a:lnTo>
                  <a:pt x="0" y="5110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680803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기능테스트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90328" y="2548530"/>
            <a:ext cx="3177072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dirty="0" err="1">
                <a:solidFill>
                  <a:srgbClr val="F6FBFE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트리거란</a:t>
            </a:r>
            <a:r>
              <a:rPr lang="en-US" sz="5199" dirty="0">
                <a:solidFill>
                  <a:srgbClr val="F6FBFE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407166" y="7338734"/>
            <a:ext cx="1252537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테이블에 INSERT, UPDATE, DELETE 작업이 발생되면 자동으로 실행되는 코드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48044" y="9136417"/>
            <a:ext cx="13334956" cy="533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게시판에</a:t>
            </a:r>
            <a:r>
              <a:rPr lang="en-US" sz="3000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000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건의사항이</a:t>
            </a:r>
            <a:r>
              <a:rPr lang="en-US" sz="3000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000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생성될</a:t>
            </a:r>
            <a:r>
              <a:rPr lang="en-US" sz="3000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때 </a:t>
            </a:r>
            <a:r>
              <a:rPr lang="en-US" sz="3000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마다</a:t>
            </a:r>
            <a:r>
              <a:rPr lang="en-US" sz="3000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000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건의사항에</a:t>
            </a:r>
            <a:r>
              <a:rPr lang="en-US" sz="3000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000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대한</a:t>
            </a:r>
            <a:r>
              <a:rPr lang="en-US" sz="3000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000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답변을</a:t>
            </a:r>
            <a:r>
              <a:rPr lang="en-US" sz="3000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000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댓글에</a:t>
            </a:r>
            <a:r>
              <a:rPr lang="en-US" sz="3000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000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자동으로</a:t>
            </a:r>
            <a:r>
              <a:rPr lang="en-US" sz="3000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000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남김</a:t>
            </a:r>
            <a:endParaRPr lang="en-US" sz="3000" dirty="0">
              <a:solidFill>
                <a:srgbClr val="F6FBFE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AABC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680803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기능테스트</a:t>
            </a:r>
          </a:p>
        </p:txBody>
      </p:sp>
      <p:sp>
        <p:nvSpPr>
          <p:cNvPr id="9" name="Freeform 9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0803" y="2548530"/>
            <a:ext cx="3288655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6FBFE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트리거 세팅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80803" y="4695131"/>
            <a:ext cx="11505009" cy="389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CREATE DEFINER=`root`@`%` TRIGGER tri_notice_i_reply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AFTER INSERT ON notice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FOR EACH ROW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begin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insert into reply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set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rep_text = '고객님 불편 끼쳐 드려 죄송합니다. 추후 이런 불편없도록 개선조치 하도록 하겠습니다.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               양해해주셔서 감사합니다.',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ntc_id = new.ntc_id;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end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80802" y="3619441"/>
            <a:ext cx="1150500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게시판에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글이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작성되면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트리거를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이용해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자동응답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댓글을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등록</a:t>
            </a:r>
            <a:endParaRPr lang="en-US" sz="3399" dirty="0">
              <a:solidFill>
                <a:srgbClr val="F6FBFE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AABC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280571" y="4742756"/>
            <a:ext cx="11726858" cy="2745377"/>
          </a:xfrm>
          <a:custGeom>
            <a:avLst/>
            <a:gdLst/>
            <a:ahLst/>
            <a:cxnLst/>
            <a:rect l="l" t="t" r="r" b="b"/>
            <a:pathLst>
              <a:path w="11726858" h="2745377">
                <a:moveTo>
                  <a:pt x="0" y="0"/>
                </a:moveTo>
                <a:lnTo>
                  <a:pt x="11726858" y="0"/>
                </a:lnTo>
                <a:lnTo>
                  <a:pt x="11726858" y="2745377"/>
                </a:lnTo>
                <a:lnTo>
                  <a:pt x="0" y="27453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0803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기능테스트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80803" y="2548530"/>
            <a:ext cx="3288655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6FBFE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트리거 세팅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80802" y="3619441"/>
            <a:ext cx="1149239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게시판에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글이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작성되면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트리거를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이용해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자동응답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댓글을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등록</a:t>
            </a:r>
            <a:endParaRPr lang="en-US" sz="3399" dirty="0">
              <a:solidFill>
                <a:srgbClr val="F6FBFE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AABC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413433" y="4742756"/>
            <a:ext cx="11461135" cy="2919092"/>
          </a:xfrm>
          <a:custGeom>
            <a:avLst/>
            <a:gdLst/>
            <a:ahLst/>
            <a:cxnLst/>
            <a:rect l="l" t="t" r="r" b="b"/>
            <a:pathLst>
              <a:path w="11461135" h="2919092">
                <a:moveTo>
                  <a:pt x="0" y="0"/>
                </a:moveTo>
                <a:lnTo>
                  <a:pt x="11461134" y="0"/>
                </a:lnTo>
                <a:lnTo>
                  <a:pt x="11461134" y="2919092"/>
                </a:lnTo>
                <a:lnTo>
                  <a:pt x="0" y="291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0803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기능테스트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80803" y="2548530"/>
            <a:ext cx="3288655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6FBFE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트리거 세팅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80802" y="3619441"/>
            <a:ext cx="1164479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게시판에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글이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작성되면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트리거를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이용해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자동응답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댓글을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등록</a:t>
            </a:r>
            <a:endParaRPr lang="en-US" sz="3399" dirty="0">
              <a:solidFill>
                <a:srgbClr val="F6FBFE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F2F7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682174" y="1028700"/>
            <a:ext cx="2596762" cy="548317"/>
            <a:chOff x="0" y="0"/>
            <a:chExt cx="3462350" cy="73108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850164" y="16083"/>
              <a:ext cx="2612186" cy="588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>
                  <a:solidFill>
                    <a:srgbClr val="F6FBFE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Index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682174" y="2733384"/>
            <a:ext cx="6461826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목차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144000" y="4404494"/>
            <a:ext cx="5721708" cy="5354858"/>
            <a:chOff x="0" y="0"/>
            <a:chExt cx="7628943" cy="7139810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76200"/>
              <a:ext cx="5805450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040"/>
                </a:lnSpc>
              </a:pPr>
              <a:r>
                <a:rPr lang="en-US" sz="3600">
                  <a:solidFill>
                    <a:srgbClr val="F6FBFE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01.   주제 및 기능선정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2488132"/>
              <a:ext cx="5805450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040"/>
                </a:lnSpc>
              </a:pPr>
              <a:r>
                <a:rPr lang="en-US" sz="3600">
                  <a:solidFill>
                    <a:srgbClr val="F6FBFE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03.   개발환경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205966"/>
              <a:ext cx="5805450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F6FBFE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02.   요구사항 정리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3770298"/>
              <a:ext cx="7628943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040"/>
                </a:lnSpc>
              </a:pPr>
              <a:r>
                <a:rPr lang="en-US" sz="3600">
                  <a:solidFill>
                    <a:srgbClr val="F6FBFE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04.  ERD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5052464"/>
              <a:ext cx="7628943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040"/>
                </a:lnSpc>
              </a:pPr>
              <a:r>
                <a:rPr lang="en-US" sz="3600">
                  <a:solidFill>
                    <a:srgbClr val="F6FBFE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05.   테이블 명세서 작성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6334630"/>
              <a:ext cx="7628943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040"/>
                </a:lnSpc>
              </a:pPr>
              <a:r>
                <a:rPr lang="en-US" sz="3600">
                  <a:solidFill>
                    <a:srgbClr val="F6FBFE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05.   기능 테스트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AABC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364828" y="4428431"/>
            <a:ext cx="10610051" cy="5537362"/>
          </a:xfrm>
          <a:custGeom>
            <a:avLst/>
            <a:gdLst/>
            <a:ahLst/>
            <a:cxnLst/>
            <a:rect l="l" t="t" r="r" b="b"/>
            <a:pathLst>
              <a:path w="10610051" h="5537362">
                <a:moveTo>
                  <a:pt x="0" y="0"/>
                </a:moveTo>
                <a:lnTo>
                  <a:pt x="10610051" y="0"/>
                </a:lnTo>
                <a:lnTo>
                  <a:pt x="10610051" y="5537362"/>
                </a:lnTo>
                <a:lnTo>
                  <a:pt x="0" y="55373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0803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기능테스트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80803" y="2548530"/>
            <a:ext cx="6141541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6FBFE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예약 테이블 가격 조정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80803" y="3619441"/>
            <a:ext cx="1080659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기존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가격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나이별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할인율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할인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가격에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임의로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데이터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생성</a:t>
            </a:r>
            <a:endParaRPr lang="en-US" sz="3399" dirty="0">
              <a:solidFill>
                <a:srgbClr val="F6FBFE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AABC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680803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기능테스트</a:t>
            </a:r>
          </a:p>
        </p:txBody>
      </p:sp>
      <p:sp>
        <p:nvSpPr>
          <p:cNvPr id="9" name="Freeform 9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0803" y="2548530"/>
            <a:ext cx="6141541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6FBFE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예약 테이블 가격 조정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80803" y="3619441"/>
            <a:ext cx="997952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기존 가격, 나이별 할인율, 할인 가격에 대한 UPDATE문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80803" y="4695131"/>
            <a:ext cx="5169545" cy="233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-- 가격에 대한 업데이트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update reservation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set origin_price =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(select origin_price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from schedule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where schedule.sch_id = reservation.sch_id);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80803" y="7525326"/>
            <a:ext cx="4604296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-- 할인가격에 대한 업데이트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update reservation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set sale_price = origin_price * age_per ;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83546" y="4676081"/>
            <a:ext cx="7626846" cy="4115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-- 할인율에 대한 업데이트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update reservation set age_per = (select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case 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when user_age &lt; 5 then 0.25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when user_age &lt; 12 then 0.5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when user_age &lt; 64 then 1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else 0.7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end 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from client where client.user_tel = reservation.user_tel);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AABC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317629" y="4428431"/>
            <a:ext cx="10704448" cy="5560077"/>
          </a:xfrm>
          <a:custGeom>
            <a:avLst/>
            <a:gdLst/>
            <a:ahLst/>
            <a:cxnLst/>
            <a:rect l="l" t="t" r="r" b="b"/>
            <a:pathLst>
              <a:path w="10704448" h="5560077">
                <a:moveTo>
                  <a:pt x="0" y="0"/>
                </a:moveTo>
                <a:lnTo>
                  <a:pt x="10704448" y="0"/>
                </a:lnTo>
                <a:lnTo>
                  <a:pt x="10704448" y="5560077"/>
                </a:lnTo>
                <a:lnTo>
                  <a:pt x="0" y="55600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0803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기능테스트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80803" y="2548530"/>
            <a:ext cx="6141541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6FBFE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예약 테이블 가격 조정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80803" y="3619441"/>
            <a:ext cx="571544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UPDATE를 통해 데이터 값 변경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AABC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680803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기능테스트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80803" y="2548530"/>
            <a:ext cx="4094411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6FBFE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예약 현황 조회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80803" y="3619441"/>
            <a:ext cx="806339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SELECT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문을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사용해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원하는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데이터를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조회</a:t>
            </a:r>
            <a:endParaRPr lang="en-US" sz="3399" dirty="0">
              <a:solidFill>
                <a:srgbClr val="F6FBFE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680803" y="4695131"/>
            <a:ext cx="10174337" cy="4287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select a.user_name as "예약자", a.user_age as "나이", d.res_time as "예약시간",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(select st_name from station where st_id = c.s_st) as "출발역",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(select st_name from station where st_id = c.e_st) as "도착역",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c.sch_time as "출발시간", b.tr_name as "기차정보",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d.origin_price as "가격", concat(round((1 - d.age_per) * 100,0),"%할인") as "할인정보" ,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d.sale_price  as "할인 가격"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from client a, train b, schedule c, reservation d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where d.user_tel = a.user_tel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and c.sch_id = d.sch_id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and c.tr_id = b.tr_id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order by "예약시간";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AABC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543769" y="4742756"/>
            <a:ext cx="13200461" cy="5027634"/>
          </a:xfrm>
          <a:custGeom>
            <a:avLst/>
            <a:gdLst/>
            <a:ahLst/>
            <a:cxnLst/>
            <a:rect l="l" t="t" r="r" b="b"/>
            <a:pathLst>
              <a:path w="13200461" h="5027634">
                <a:moveTo>
                  <a:pt x="0" y="0"/>
                </a:moveTo>
                <a:lnTo>
                  <a:pt x="13200462" y="0"/>
                </a:lnTo>
                <a:lnTo>
                  <a:pt x="13200462" y="5027633"/>
                </a:lnTo>
                <a:lnTo>
                  <a:pt x="0" y="50276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0803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기능테스트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80803" y="2548530"/>
            <a:ext cx="4094411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6FBFE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예약 현황 조회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80803" y="3619441"/>
            <a:ext cx="798719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SELECT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문을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사용해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원하는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데이터를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조회</a:t>
            </a:r>
            <a:endParaRPr lang="en-US" sz="3399" dirty="0">
              <a:solidFill>
                <a:srgbClr val="F6FBFE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AABC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680803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기능테스트</a:t>
            </a:r>
          </a:p>
        </p:txBody>
      </p:sp>
      <p:sp>
        <p:nvSpPr>
          <p:cNvPr id="9" name="Freeform 9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0803" y="2548530"/>
            <a:ext cx="3909417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6FBFE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쿼리문 간소화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80803" y="3619441"/>
            <a:ext cx="1017433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VIEW를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사용해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복잡한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쿼리문을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테이블로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만들어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관리</a:t>
            </a:r>
            <a:endParaRPr lang="en-US" sz="3399" dirty="0">
              <a:solidFill>
                <a:srgbClr val="F6FBFE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680803" y="4695131"/>
            <a:ext cx="10174337" cy="4678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create view Ticket_View as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select a.user_name as "예약자", a.user_age as "나이", d.res_time as "예약시간",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(select st_name from station where st_id = c.s_st) as "출발역",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(select st_name from station where st_id = c.e_st) as "도착역",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c.sch_time as "출발시간", b.tr_name as "기차정보",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d.origin_price as "가격", concat(round((1 - d.age_per) * 100,0),"%할인") as "할인정보" ,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d.sale_price  as "할인 가격"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from client a, train b, schedule c, reservation d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where d.user_tel = a.user_tel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and c.sch_id = d.sch_id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and c.tr_id = b.tr_id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order by "예약시간";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AABC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680803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기능테스트</a:t>
            </a:r>
          </a:p>
        </p:txBody>
      </p:sp>
      <p:sp>
        <p:nvSpPr>
          <p:cNvPr id="9" name="Freeform 9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0803" y="2548530"/>
            <a:ext cx="3909417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6FBFE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쿼리문 간소화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80803" y="3619441"/>
            <a:ext cx="1012079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VIEW를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사용해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복잡한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쿼리문을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테이블로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만들어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관리</a:t>
            </a:r>
            <a:endParaRPr lang="en-US" sz="3399" dirty="0">
              <a:solidFill>
                <a:srgbClr val="F6FBFE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680803" y="4366865"/>
            <a:ext cx="405958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select * from Ticket_View;</a:t>
            </a:r>
          </a:p>
        </p:txBody>
      </p:sp>
      <p:sp>
        <p:nvSpPr>
          <p:cNvPr id="13" name="Freeform 13"/>
          <p:cNvSpPr/>
          <p:nvPr/>
        </p:nvSpPr>
        <p:spPr>
          <a:xfrm>
            <a:off x="3069623" y="5128865"/>
            <a:ext cx="13200461" cy="5027634"/>
          </a:xfrm>
          <a:custGeom>
            <a:avLst/>
            <a:gdLst/>
            <a:ahLst/>
            <a:cxnLst/>
            <a:rect l="l" t="t" r="r" b="b"/>
            <a:pathLst>
              <a:path w="13200461" h="5027634">
                <a:moveTo>
                  <a:pt x="0" y="0"/>
                </a:moveTo>
                <a:lnTo>
                  <a:pt x="13200461" y="0"/>
                </a:lnTo>
                <a:lnTo>
                  <a:pt x="13200461" y="5027634"/>
                </a:lnTo>
                <a:lnTo>
                  <a:pt x="0" y="50276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7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682174" y="4457226"/>
            <a:ext cx="6461826" cy="1727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감사합니다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82174" y="3721324"/>
            <a:ext cx="572170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THANK YOU</a:t>
            </a:r>
          </a:p>
        </p:txBody>
      </p:sp>
      <p:sp>
        <p:nvSpPr>
          <p:cNvPr id="10" name="Freeform 10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F2F7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657929" y="8138234"/>
            <a:ext cx="17630071" cy="2148766"/>
            <a:chOff x="0" y="0"/>
            <a:chExt cx="23506761" cy="2865021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rcRect t="65983" b="12727"/>
            <a:stretch>
              <a:fillRect/>
            </a:stretch>
          </p:blipFill>
          <p:spPr>
            <a:xfrm>
              <a:off x="0" y="0"/>
              <a:ext cx="23506761" cy="2865021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2682174" y="2733384"/>
            <a:ext cx="7197226" cy="2503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주제 및 기능선정</a:t>
            </a:r>
          </a:p>
          <a:p>
            <a:pPr algn="l">
              <a:lnSpc>
                <a:spcPts val="10080"/>
              </a:lnSpc>
              <a:spcBef>
                <a:spcPct val="0"/>
              </a:spcBef>
            </a:pPr>
            <a:endParaRPr lang="en-US" sz="7200">
              <a:solidFill>
                <a:srgbClr val="F6FBFE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682174" y="4928540"/>
            <a:ext cx="11103682" cy="3112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76"/>
              </a:lnSpc>
            </a:pPr>
            <a:r>
              <a:rPr lang="en-US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추석을 맞이하여 사람들이 기차예약을 했다. </a:t>
            </a:r>
          </a:p>
          <a:p>
            <a:pPr algn="just">
              <a:lnSpc>
                <a:spcPts val="4176"/>
              </a:lnSpc>
            </a:pPr>
            <a:r>
              <a:rPr lang="en-US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사람들이 예약한 기차표를 확인하고 싶다.</a:t>
            </a:r>
          </a:p>
          <a:p>
            <a:pPr algn="just">
              <a:lnSpc>
                <a:spcPts val="4176"/>
              </a:lnSpc>
            </a:pPr>
            <a:r>
              <a:rPr lang="en-US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선택한 기차, 나이등등 할인율이 적용된다.</a:t>
            </a:r>
          </a:p>
          <a:p>
            <a:pPr algn="just">
              <a:lnSpc>
                <a:spcPts val="4176"/>
              </a:lnSpc>
            </a:pPr>
            <a:r>
              <a:rPr lang="en-US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사람들이 건의사항도 남길 수 있는 게시판도 만들어져 있어서 확인이 가능하다.</a:t>
            </a:r>
          </a:p>
          <a:p>
            <a:pPr algn="just">
              <a:lnSpc>
                <a:spcPts val="4176"/>
              </a:lnSpc>
            </a:pPr>
            <a:endParaRPr lang="en-US" sz="2400">
              <a:solidFill>
                <a:srgbClr val="F6FBFE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endParaRPr lang="en-US" sz="2400">
              <a:solidFill>
                <a:srgbClr val="F6FBFE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F2F7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614811" y="1285079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요구사항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28634" y="2849402"/>
            <a:ext cx="13130666" cy="5981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기차표를 예약하는 시스템을 만들고 싶다.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고객은 아이디, 비밀번호, 이름, 전화번호, 나이로 구성된다.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고객은 회원 및 비회원으로 기차를 예매할 수 있다.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기차를 예약할 때 출발시간과 출발 역, 도착 역을 정한 후 조회한다.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기차 종류에 따라서 일반석과 VIP석으로 나누어진다.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기본 가격은 거리에 따라 5000원씩 증가한다.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기차를 선택 후 고객 나이에 따라 할인율이 들어간다.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예매한 정보에 따라 할인 후 실제 가격이 표시된다.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회원의 건의사항을 게시판으로 받는다.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관리자는 건의사항에 대해 자동으로 답변을 남긴다.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F2F7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964832" y="3034474"/>
            <a:ext cx="7177189" cy="5895605"/>
            <a:chOff x="0" y="0"/>
            <a:chExt cx="9569586" cy="786080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569586" cy="6108246"/>
            </a:xfrm>
            <a:custGeom>
              <a:avLst/>
              <a:gdLst/>
              <a:ahLst/>
              <a:cxnLst/>
              <a:rect l="l" t="t" r="r" b="b"/>
              <a:pathLst>
                <a:path w="9569586" h="6108246">
                  <a:moveTo>
                    <a:pt x="0" y="0"/>
                  </a:moveTo>
                  <a:lnTo>
                    <a:pt x="9569586" y="0"/>
                  </a:lnTo>
                  <a:lnTo>
                    <a:pt x="9569586" y="6108246"/>
                  </a:lnTo>
                  <a:lnTo>
                    <a:pt x="0" y="6108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3585536" y="6690713"/>
              <a:ext cx="2398514" cy="1170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79"/>
                </a:lnSpc>
              </a:pPr>
              <a:r>
                <a:rPr lang="en-US" sz="5199">
                  <a:solidFill>
                    <a:srgbClr val="F6FBFE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DBMS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448925" y="4260627"/>
            <a:ext cx="5542139" cy="4669452"/>
            <a:chOff x="0" y="0"/>
            <a:chExt cx="7389518" cy="622593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389518" cy="3694759"/>
            </a:xfrm>
            <a:custGeom>
              <a:avLst/>
              <a:gdLst/>
              <a:ahLst/>
              <a:cxnLst/>
              <a:rect l="l" t="t" r="r" b="b"/>
              <a:pathLst>
                <a:path w="7389518" h="3694759">
                  <a:moveTo>
                    <a:pt x="0" y="0"/>
                  </a:moveTo>
                  <a:lnTo>
                    <a:pt x="7389518" y="0"/>
                  </a:lnTo>
                  <a:lnTo>
                    <a:pt x="7389518" y="3694759"/>
                  </a:lnTo>
                  <a:lnTo>
                    <a:pt x="0" y="36947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2086919" y="5055843"/>
              <a:ext cx="3215680" cy="1170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79"/>
                </a:lnSpc>
              </a:pPr>
              <a:r>
                <a:rPr lang="en-US" sz="5199">
                  <a:solidFill>
                    <a:srgbClr val="F6FBFE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DB Tool</a:t>
              </a:r>
            </a:p>
          </p:txBody>
        </p:sp>
      </p:grpSp>
      <p:sp>
        <p:nvSpPr>
          <p:cNvPr id="15" name="Freeform 15"/>
          <p:cNvSpPr/>
          <p:nvPr/>
        </p:nvSpPr>
        <p:spPr>
          <a:xfrm rot="-5400000">
            <a:off x="5426964" y="6264603"/>
            <a:ext cx="7315200" cy="118872"/>
          </a:xfrm>
          <a:custGeom>
            <a:avLst/>
            <a:gdLst/>
            <a:ahLst/>
            <a:cxnLst/>
            <a:rect l="l" t="t" r="r" b="b"/>
            <a:pathLst>
              <a:path w="7315200" h="118872">
                <a:moveTo>
                  <a:pt x="0" y="0"/>
                </a:moveTo>
                <a:lnTo>
                  <a:pt x="7315200" y="0"/>
                </a:lnTo>
                <a:lnTo>
                  <a:pt x="7315200" y="118872"/>
                </a:lnTo>
                <a:lnTo>
                  <a:pt x="0" y="1188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614811" y="1285079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개발환경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AABC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430601" y="2572460"/>
            <a:ext cx="8481247" cy="7240383"/>
          </a:xfrm>
          <a:custGeom>
            <a:avLst/>
            <a:gdLst/>
            <a:ahLst/>
            <a:cxnLst/>
            <a:rect l="l" t="t" r="r" b="b"/>
            <a:pathLst>
              <a:path w="8481247" h="7240383">
                <a:moveTo>
                  <a:pt x="0" y="0"/>
                </a:moveTo>
                <a:lnTo>
                  <a:pt x="8481247" y="0"/>
                </a:lnTo>
                <a:lnTo>
                  <a:pt x="8481247" y="7240383"/>
                </a:lnTo>
                <a:lnTo>
                  <a:pt x="0" y="72403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2174" y="895350"/>
            <a:ext cx="6989050" cy="2503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ERD</a:t>
            </a:r>
          </a:p>
          <a:p>
            <a:pPr algn="l">
              <a:lnSpc>
                <a:spcPts val="10080"/>
              </a:lnSpc>
              <a:spcBef>
                <a:spcPct val="0"/>
              </a:spcBef>
            </a:pPr>
            <a:endParaRPr lang="en-US" sz="7200">
              <a:solidFill>
                <a:srgbClr val="F6FBFE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7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344197" y="3757758"/>
            <a:ext cx="13599606" cy="2771484"/>
          </a:xfrm>
          <a:custGeom>
            <a:avLst/>
            <a:gdLst/>
            <a:ahLst/>
            <a:cxnLst/>
            <a:rect l="l" t="t" r="r" b="b"/>
            <a:pathLst>
              <a:path w="13599606" h="2771484">
                <a:moveTo>
                  <a:pt x="0" y="0"/>
                </a:moveTo>
                <a:lnTo>
                  <a:pt x="13599606" y="0"/>
                </a:lnTo>
                <a:lnTo>
                  <a:pt x="13599606" y="2771484"/>
                </a:lnTo>
                <a:lnTo>
                  <a:pt x="0" y="27714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2174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테이블 명세서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7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393052" y="4184948"/>
            <a:ext cx="13501896" cy="1917105"/>
          </a:xfrm>
          <a:custGeom>
            <a:avLst/>
            <a:gdLst/>
            <a:ahLst/>
            <a:cxnLst/>
            <a:rect l="l" t="t" r="r" b="b"/>
            <a:pathLst>
              <a:path w="13501896" h="1917105">
                <a:moveTo>
                  <a:pt x="0" y="0"/>
                </a:moveTo>
                <a:lnTo>
                  <a:pt x="13501896" y="0"/>
                </a:lnTo>
                <a:lnTo>
                  <a:pt x="13501896" y="1917104"/>
                </a:lnTo>
                <a:lnTo>
                  <a:pt x="0" y="19171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2174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테이블 명세서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7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697876" y="4235103"/>
            <a:ext cx="12892249" cy="1816794"/>
          </a:xfrm>
          <a:custGeom>
            <a:avLst/>
            <a:gdLst/>
            <a:ahLst/>
            <a:cxnLst/>
            <a:rect l="l" t="t" r="r" b="b"/>
            <a:pathLst>
              <a:path w="12892249" h="1816794">
                <a:moveTo>
                  <a:pt x="0" y="0"/>
                </a:moveTo>
                <a:lnTo>
                  <a:pt x="12892248" y="0"/>
                </a:lnTo>
                <a:lnTo>
                  <a:pt x="12892248" y="1816794"/>
                </a:lnTo>
                <a:lnTo>
                  <a:pt x="0" y="18167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2174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테이블 명세서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684</Words>
  <Application>Microsoft Office PowerPoint</Application>
  <PresentationFormat>사용자 지정</PresentationFormat>
  <Paragraphs>130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210 디딤고딕 Light</vt:lpstr>
      <vt:lpstr>210 디딤고딕</vt:lpstr>
      <vt:lpstr>Arial</vt:lpstr>
      <vt:lpstr>TDTD타이틀굴림</vt:lpstr>
      <vt:lpstr>Calibri</vt:lpstr>
      <vt:lpstr>210 디딤고딕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하늘색 심플한 비즈니스 회사소개서 프레젠테이션</dc:title>
  <cp:lastModifiedBy>16</cp:lastModifiedBy>
  <cp:revision>2</cp:revision>
  <dcterms:created xsi:type="dcterms:W3CDTF">2006-08-16T00:00:00Z</dcterms:created>
  <dcterms:modified xsi:type="dcterms:W3CDTF">2024-09-09T00:03:07Z</dcterms:modified>
  <dc:identifier>DAGP9Xm8IaE</dc:identifier>
</cp:coreProperties>
</file>